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9" roundtripDataSignature="AMtx7mhW7aNe2h9ToWxLkamCnw6X+fbi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EF34C4-EAE4-4B77-B89F-716B05879E75}">
  <a:tblStyle styleId="{CDEF34C4-EAE4-4B77-B89F-716B05879E7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6229FA0-F110-4DE3-A8AC-7C5E9F960F1E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Good Afternoon, everyone. Thank you for being here today."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"My name is [Your Name], and I'm excited to present my capstone project titled:"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"Enhancing User Engagement for news platform Multi-class Classification"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"In the next few minutes, I'll show you how we're enhancing user engagement through smart news classification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6084e10c4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16084e10c4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 me walk you through our comprehensive technical approach. [Use confident tone]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started with the foundation - data gathering and understanding. [Pause] Just like building a house, we needed solid ground to build upon. We collected diverse news articles to ensure our model could handle any type of news.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workflow consists of four major phases: [Use fingers to count]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First, we conducted thorough Exploratory Data Analysis, or EDA. [Engage audience] Think of this as being a detective - we investigated our data from every angle: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We looked at how many articles we had in each category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Studied how news patterns changed over time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And even analyzed which words appeared most frequently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Second, Data Preparation - [Emphasize importance] This is where we cleaned and structured our data. Just like a chef </a:t>
            </a:r>
            <a:r>
              <a:rPr lang="en"/>
              <a:t>preparing</a:t>
            </a:r>
            <a:r>
              <a:rPr lang="en"/>
              <a:t> ingredients before cooking, we: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Removed unnecessary elements like stop words and punctuation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Standardized words through lemmatization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And carefully balanced our dataset to ensure fair representation of all categories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Third, [Build excitement] the Machine Learning phase We didn't just try one approach - we experimented with three different types of models: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Traditional machine learning models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Advanced deep learning architectures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And state-of-the-art transfer learning models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Finally, [Conclusive tone] Model Evaluation We rigorously tested each model, comparing them like a sports tournament to find our champion. We fine-tuned the winning model to ensure peak performance."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96d5079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196d5079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Let’s take a look at the dataset and the insights we gained through EDA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4608b7b5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14608b7b5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 me give you an overview of our extensive dataset. We’re working with 210,000 headlines and 6 columns in total.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From 2012 to May 2018:</a:t>
            </a:r>
            <a:r>
              <a:rPr lang="en">
                <a:solidFill>
                  <a:schemeClr val="dk1"/>
                </a:solidFill>
              </a:rPr>
              <a:t> Around 200,000 headlines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From May 2018 to 2022:</a:t>
            </a:r>
            <a:r>
              <a:rPr lang="en">
                <a:solidFill>
                  <a:schemeClr val="dk1"/>
                </a:solidFill>
              </a:rPr>
              <a:t> Approximately 10,000 headlines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Here’s</a:t>
            </a:r>
            <a:r>
              <a:rPr lang="en">
                <a:solidFill>
                  <a:schemeClr val="dk1"/>
                </a:solidFill>
              </a:rPr>
              <a:t> a snapshot of the data, showing just one row for illustration.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Now, let’s uncover some fascinating insights from our dataset.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First, I looked at the distribution of articles across different categories. Here's what I found – the top 5 categories dominating our headlines: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Politics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Wellness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Entertainment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Travel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Style and Beauty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I was analyzing this data, an interesting thought crossed my mind: ‘Isn’t “parenting” and “parent” essentially the same category, just labeled differently?’ I wondered if there were other similar cases.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explore this, I used </a:t>
            </a:r>
            <a:r>
              <a:rPr b="1" lang="en">
                <a:solidFill>
                  <a:schemeClr val="dk1"/>
                </a:solidFill>
              </a:rPr>
              <a:t>cosine similarity</a:t>
            </a:r>
            <a:r>
              <a:rPr lang="en">
                <a:solidFill>
                  <a:schemeClr val="dk1"/>
                </a:solidFill>
              </a:rPr>
              <a:t> and discovered some fascinating results: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‘Wellness’ and ‘Healthy Living’ are </a:t>
            </a:r>
            <a:r>
              <a:rPr b="1" lang="en">
                <a:solidFill>
                  <a:schemeClr val="dk1"/>
                </a:solidFill>
              </a:rPr>
              <a:t>96% similar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‘Parent’ and ‘Parenting’ are </a:t>
            </a:r>
            <a:r>
              <a:rPr b="1" lang="en">
                <a:solidFill>
                  <a:schemeClr val="dk1"/>
                </a:solidFill>
              </a:rPr>
              <a:t>97% similar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Based on these findings, I decided to combine the categories.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8127c4d8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318127c4d8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dataset tells a fascinating story of news trends. [Engaging tone]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Politics dominates, accounting for 24.1% of our entire dataset. But here's the interesting part - our top 5 categories: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Politics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Wellness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Entertainment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Parents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Travel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categories collectively cover over 50% of our news articles.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Beyond political coverage, we observed a clear shift: articles increasingly focus on health and entertainment topics." [End with an intriguing tone]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dataset reveals fascinating temporal news trends: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Peak Period (2016-2017):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Significant spikes in Politics, Entertainment, and Sports categories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Intense media coverage during this period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Earlier Years (2012-2014):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High frequency in Wellness, Parents, and Food &amp; Drink categories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Post-2017 Trend: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Significant data decline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Approximately 10,000 records remaining" [Use confident, analytical tone]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9328a1ac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19328a1ac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Breaking down the most frequent words by category: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Politics: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Top words: Donald, Trump, Republican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Wellness: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Key terms: Health, Life, Food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Entertainment: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Prominent words: Movie, Video, Star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Parenting: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Frequent terms: Mom, Dad, Baby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Travel: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Recurring words: Hotel, Vacation, Photo" [Deliver with crisp, informative style]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96d50797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3196d50797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Now, let's explore how we prepared the data to improve the accuracy and performance of our model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6084e10c4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316084e10c4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Now, let’s walk through the key data preprocessing techniques we used to ensure the model performs at its best.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First, we </a:t>
            </a:r>
            <a:r>
              <a:rPr b="1" lang="en">
                <a:solidFill>
                  <a:schemeClr val="dk1"/>
                </a:solidFill>
              </a:rPr>
              <a:t>remove stop words</a:t>
            </a:r>
            <a:r>
              <a:rPr lang="en">
                <a:solidFill>
                  <a:schemeClr val="dk1"/>
                </a:solidFill>
              </a:rPr>
              <a:t>—these are common, but meaningless words that don’t contribute much to the model. For example, in the sentence </a:t>
            </a:r>
            <a:r>
              <a:rPr i="1" lang="en">
                <a:solidFill>
                  <a:schemeClr val="dk1"/>
                </a:solidFill>
              </a:rPr>
              <a:t>‘The cat is on the mat’</a:t>
            </a:r>
            <a:r>
              <a:rPr lang="en">
                <a:solidFill>
                  <a:schemeClr val="dk1"/>
                </a:solidFill>
              </a:rPr>
              <a:t>, we remove words like </a:t>
            </a:r>
            <a:r>
              <a:rPr i="1" lang="en">
                <a:solidFill>
                  <a:schemeClr val="dk1"/>
                </a:solidFill>
              </a:rPr>
              <a:t>‘the’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i="1" lang="en">
                <a:solidFill>
                  <a:schemeClr val="dk1"/>
                </a:solidFill>
              </a:rPr>
              <a:t>‘is’</a:t>
            </a:r>
            <a:r>
              <a:rPr lang="en">
                <a:solidFill>
                  <a:schemeClr val="dk1"/>
                </a:solidFill>
              </a:rPr>
              <a:t>, leaving us with </a:t>
            </a:r>
            <a:r>
              <a:rPr i="1" lang="en">
                <a:solidFill>
                  <a:schemeClr val="dk1"/>
                </a:solidFill>
              </a:rPr>
              <a:t>‘cat mat’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Next, we apply </a:t>
            </a:r>
            <a:r>
              <a:rPr b="1" lang="en">
                <a:solidFill>
                  <a:schemeClr val="dk1"/>
                </a:solidFill>
              </a:rPr>
              <a:t>lemmatization</a:t>
            </a:r>
            <a:r>
              <a:rPr lang="en">
                <a:solidFill>
                  <a:schemeClr val="dk1"/>
                </a:solidFill>
              </a:rPr>
              <a:t>—this converts words to their base form. So, </a:t>
            </a:r>
            <a:r>
              <a:rPr i="1" lang="en">
                <a:solidFill>
                  <a:schemeClr val="dk1"/>
                </a:solidFill>
              </a:rPr>
              <a:t>‘running’</a:t>
            </a:r>
            <a:r>
              <a:rPr lang="en">
                <a:solidFill>
                  <a:schemeClr val="dk1"/>
                </a:solidFill>
              </a:rPr>
              <a:t> becomes </a:t>
            </a:r>
            <a:r>
              <a:rPr i="1" lang="en">
                <a:solidFill>
                  <a:schemeClr val="dk1"/>
                </a:solidFill>
              </a:rPr>
              <a:t>‘run’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i="1" lang="en">
                <a:solidFill>
                  <a:schemeClr val="dk1"/>
                </a:solidFill>
              </a:rPr>
              <a:t>‘better’</a:t>
            </a:r>
            <a:r>
              <a:rPr lang="en">
                <a:solidFill>
                  <a:schemeClr val="dk1"/>
                </a:solidFill>
              </a:rPr>
              <a:t> becomes </a:t>
            </a:r>
            <a:r>
              <a:rPr i="1" lang="en">
                <a:solidFill>
                  <a:schemeClr val="dk1"/>
                </a:solidFill>
              </a:rPr>
              <a:t>‘good’</a:t>
            </a:r>
            <a:r>
              <a:rPr lang="en">
                <a:solidFill>
                  <a:schemeClr val="dk1"/>
                </a:solidFill>
              </a:rPr>
              <a:t>. This helps the model understand the root meaning of words.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Then, we </a:t>
            </a:r>
            <a:r>
              <a:rPr b="1" lang="en">
                <a:solidFill>
                  <a:schemeClr val="dk1"/>
                </a:solidFill>
              </a:rPr>
              <a:t>tokenize</a:t>
            </a:r>
            <a:r>
              <a:rPr lang="en">
                <a:solidFill>
                  <a:schemeClr val="dk1"/>
                </a:solidFill>
              </a:rPr>
              <a:t> the text, which simply means splitting it into individual words or tokens. For instance, </a:t>
            </a:r>
            <a:r>
              <a:rPr i="1" lang="en">
                <a:solidFill>
                  <a:schemeClr val="dk1"/>
                </a:solidFill>
              </a:rPr>
              <a:t>‘The cat’</a:t>
            </a:r>
            <a:r>
              <a:rPr lang="en">
                <a:solidFill>
                  <a:schemeClr val="dk1"/>
                </a:solidFill>
              </a:rPr>
              <a:t> becomes </a:t>
            </a:r>
            <a:r>
              <a:rPr i="1" lang="en">
                <a:solidFill>
                  <a:schemeClr val="dk1"/>
                </a:solidFill>
              </a:rPr>
              <a:t>[‘The’, ‘cat’]</a:t>
            </a:r>
            <a:r>
              <a:rPr lang="en">
                <a:solidFill>
                  <a:schemeClr val="dk1"/>
                </a:solidFill>
              </a:rPr>
              <a:t>. This helps the model process the text more efficiently.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the </a:t>
            </a:r>
            <a:r>
              <a:rPr b="1" lang="en">
                <a:solidFill>
                  <a:schemeClr val="dk1"/>
                </a:solidFill>
              </a:rPr>
              <a:t>data partitioning</a:t>
            </a:r>
            <a:r>
              <a:rPr lang="en">
                <a:solidFill>
                  <a:schemeClr val="dk1"/>
                </a:solidFill>
              </a:rPr>
              <a:t>, we split the data into two sets: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Training Data:</a:t>
            </a:r>
            <a:r>
              <a:rPr lang="en">
                <a:solidFill>
                  <a:schemeClr val="dk1"/>
                </a:solidFill>
              </a:rPr>
              <a:t> 80% of the dataset to train the model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Test Data:</a:t>
            </a:r>
            <a:r>
              <a:rPr lang="en">
                <a:solidFill>
                  <a:schemeClr val="dk1"/>
                </a:solidFill>
              </a:rPr>
              <a:t> 20% to evaluate the model’s performance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Finally, we address the </a:t>
            </a:r>
            <a:r>
              <a:rPr b="1" lang="en">
                <a:solidFill>
                  <a:schemeClr val="dk1"/>
                </a:solidFill>
              </a:rPr>
              <a:t>class imbalance</a:t>
            </a:r>
            <a:r>
              <a:rPr lang="en">
                <a:solidFill>
                  <a:schemeClr val="dk1"/>
                </a:solidFill>
              </a:rPr>
              <a:t> in the data. Since some categories might have fewer examples than others, we use techniques like: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Oversampling</a:t>
            </a:r>
            <a:r>
              <a:rPr lang="en">
                <a:solidFill>
                  <a:schemeClr val="dk1"/>
                </a:solidFill>
              </a:rPr>
              <a:t> (adding more instances of underrepresented classes)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Undersampling</a:t>
            </a:r>
            <a:r>
              <a:rPr lang="en">
                <a:solidFill>
                  <a:schemeClr val="dk1"/>
                </a:solidFill>
              </a:rPr>
              <a:t> (removing some instances from overrepresented classes)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Stratified Sampling</a:t>
            </a:r>
            <a:r>
              <a:rPr lang="en">
                <a:solidFill>
                  <a:schemeClr val="dk1"/>
                </a:solidFill>
              </a:rPr>
              <a:t> (ensuring the class distribution is similar across both training and test data)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"During our model training, we made a critical strategic decision. [Confident tone]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Initially, we planned to use the Short Description column. However, our analysis revealed a significant challenge - 7.97% of these descriptions were missing.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[Decisive pivot] We quickly switched to the Headline column, which had only 0.04% missing values. This ensures our model's training data is robust and comprehensive." [Use hand gesture to emphasize the strategic shift]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5b036cc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315b036cc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Before we dive deep, let me give you a roadmap of our journey today. We'll start with the company background, understand the problem we're solving, and walk through our solution - from data analysis to model implementation. I'll also share some interesting challenges we faced and our vision for the future.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184dc82c1e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3184dc82c1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Let’s see which model I trained, its results, and which one came out on top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Machine Learning Models: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Traditional: Logistic Regression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Deep Learning: Bi-LSTM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Embedding layer: 10,000 input dimension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Two Bi-LSTM layers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Dropout rate: 0.3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Transfer Learning: RoBERTa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F1 Score: 80.36%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Training Hyperparameters: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Epochs: 5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Batch Size: 16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Warm-Up Steps: 500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Weight Decay: 0.01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Logging &amp; Evaluation: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Log every 10 steps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Evaluate each epoch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Model saving: Disabled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9328a1ac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319328a1ac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Feedback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19328a1ac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319328a1ac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Feedback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3903048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313903048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16b1623be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316b1623be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Feedback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184dc82c1e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3184dc82c1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Let's begin by understanding the company and the biggest challenge they're facing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16b1623be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316b1623be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Feedback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9328a1ac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319328a1ac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Feedback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1ae112278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31ae112278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Feedback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6084e10c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316084e10c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Feedback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9328a1ac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319328a1ac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Feedback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84dc82c1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3184dc82c1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is </a:t>
            </a:r>
            <a:r>
              <a:rPr lang="en"/>
              <a:t>one of the leading news aggregation platforms in the market. [Pause]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makes them unique? They transform complex news stories into bite-sized formats of just 60 words or less. Think of it as getting the essence of news in the time it takes to drink your morning coffee!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/>
              <a:t>However, [change tone to indicate transition to challenges] they're facing significant challenges that are impacting their business: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One of the </a:t>
            </a:r>
            <a:r>
              <a:rPr b="1" lang="en">
                <a:solidFill>
                  <a:schemeClr val="dk1"/>
                </a:solidFill>
              </a:rPr>
              <a:t>biggest challenges</a:t>
            </a:r>
            <a:r>
              <a:rPr lang="en">
                <a:solidFill>
                  <a:schemeClr val="dk1"/>
                </a:solidFill>
              </a:rPr>
              <a:t> they're dealing with is the </a:t>
            </a:r>
            <a:r>
              <a:rPr b="1" lang="en">
                <a:solidFill>
                  <a:schemeClr val="dk1"/>
                </a:solidFill>
              </a:rPr>
              <a:t>decline in user engagement</a:t>
            </a:r>
            <a:r>
              <a:rPr lang="en">
                <a:solidFill>
                  <a:schemeClr val="dk1"/>
                </a:solidFill>
              </a:rPr>
              <a:t>. Subscriber numbers are dropping, and user activity on the platform is waning. This is a major concern for them, and it’s something we </a:t>
            </a:r>
            <a:r>
              <a:rPr lang="en">
                <a:solidFill>
                  <a:schemeClr val="dk1"/>
                </a:solidFill>
              </a:rPr>
              <a:t>need to address.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3bbdb54d6_0_1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313bbdb54d6_0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Let me walk you through what we call 'The Frustration Cycle</a:t>
            </a:r>
            <a:br>
              <a:rPr lang="en"/>
            </a:br>
            <a:r>
              <a:rPr lang="en"/>
              <a:t>Picture this: A user visits the platform, expecting personalized technology news. Instead, they find a sports article incorrectly tagged as tech. They waste precious time searching, get frustrated, and eventually leave. This scenario repeats thousands of times daily.</a:t>
            </a:r>
            <a:br>
              <a:rPr lang="en"/>
            </a:br>
            <a:r>
              <a:rPr lang="en"/>
              <a:t>Why is this happening? </a:t>
            </a:r>
            <a:br>
              <a:rPr lang="en"/>
            </a:br>
            <a:r>
              <a:rPr lang="en"/>
              <a:t>With over 1,000 articles published daily, manual tagging team is overwhelmed. </a:t>
            </a:r>
            <a:br>
              <a:rPr lang="en"/>
            </a:br>
            <a:r>
              <a:rPr lang="en"/>
              <a:t>They're racing against time to categorize news quickly, leading to errors and misclassifications.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ae112278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31ae11227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Now that we understand the problem, let's explore our solution – an ML system that automatically categorizes news articles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The solution we've developed tackles both sides of the problem: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For Users: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Instant access to accurately categorized news, enabling them to find relevant content effortlessly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Organizations: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Fully automated classification system that scales with growing content volume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Dramatic reduction in manual workload.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5b036cc2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15b036cc2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 me break down our solution in simple terms. [Engage audience with a conversational tone]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exactly is News Multi-Class Classification? [Rhetorical question] Imagine having an intelligent assistant that reads every news article the moment it arrives and instantly knows exactly where it belongs. [Paint a relatable picture] That's precisely what our AI-based system does - it automatically categorizes incoming news articles into predefined classes, whether it's sports, technology, politics, or business.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[Transition to technical aspect with enthusiasm] We're leveraging advanced machine learning models that can understand the content of each article, ensuring accurate classification in real-time.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[Lean forward slightly, showing excitement for business impact] Now, here's where it gets really interesting - let's look at the business impact: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First, Cost Optimization: [Use hand gesture] We're significantly reducing the manual workforce needed for classification, cutting operational costs by automating this process.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Second, Operational Efficiency: [Another deliberate hand movement] What used to take hours is now done in seconds. News articles are classified instantly as they arrive, ensuring fresh content reaches users without delay.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Finally, Versatile Application: [End with the broader perspective] This system isn't just limited to news classification. It can adapt and learn new categories, making it a future-proof solution for evolving content needs."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ae112278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1ae112278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"Now, let me walk you through how our solution works in practice. [Enthusiastic tone]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primary goal was to develop highly accurate classification models. [Pause] Think of it as training a highly specialized news expert that never gets tired. [Relatable analogy] This AI model can read, understand, and categorize news articles faster than you can say 'breaking news'!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 me show you the streamlined process: [Use hand gestures to illustrate flow]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First, an article arrives on our platform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It's instantly sent to our AI model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The model analyzes and determines its category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And finally, it's seamlessly delivered to the right section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 of this happens in mere seconds!" [End with impact]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my model will classify news article correctly, this will break the user frustration cycle.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95fdc652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195fdc652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Now, let’s dive into the pipeline to understand the solution’s process.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13bbdb54d6_0_13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g313bbdb54d6_0_13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g313bbdb54d6_0_13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13bbdb54d6_0_139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g313bbdb54d6_0_139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g313bbdb54d6_0_13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13bbdb54d6_0_13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13bbdb54d6_0_13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g313bbdb54d6_0_13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g313bbdb54d6_0_13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13bbdb54d6_0_13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g313bbdb54d6_0_13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13bbdb54d6_0_13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g313bbdb54d6_0_13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g313bbdb54d6_0_137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g313bbdb54d6_0_13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13bbdb54d6_0_13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g313bbdb54d6_0_13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313bbdb54d6_0_137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g313bbdb54d6_0_137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g313bbdb54d6_0_13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13bbdb54d6_0_138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g313bbdb54d6_0_13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13bbdb54d6_0_13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g313bbdb54d6_0_138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g313bbdb54d6_0_138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g313bbdb54d6_0_138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g313bbdb54d6_0_13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13bbdb54d6_0_139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g313bbdb54d6_0_13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13bbdb54d6_0_13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313bbdb54d6_0_13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g313bbdb54d6_0_13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hyperlink" Target="https://www.huffpost.com/entry/covid-boosters-uptake-us_n_632d719ee4b087fae6feaac9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hyperlink" Target="https://edgedelta.com/company/blog/ai-adoption-by-companies?utm_source=chatgpt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" y="11"/>
            <a:ext cx="91440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8188" y="370539"/>
            <a:ext cx="4367775" cy="767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"/>
          <p:cNvCxnSpPr/>
          <p:nvPr/>
        </p:nvCxnSpPr>
        <p:spPr>
          <a:xfrm rot="10800000">
            <a:off x="-9150" y="4401375"/>
            <a:ext cx="2808600" cy="10200"/>
          </a:xfrm>
          <a:prstGeom prst="straightConnector1">
            <a:avLst/>
          </a:prstGeom>
          <a:noFill/>
          <a:ln cap="flat" cmpd="sng" w="38100">
            <a:solidFill>
              <a:srgbClr val="FFAB40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57" name="Google Shape;57;p1"/>
          <p:cNvSpPr txBox="1"/>
          <p:nvPr/>
        </p:nvSpPr>
        <p:spPr>
          <a:xfrm>
            <a:off x="2713650" y="3904125"/>
            <a:ext cx="37167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Enhancing User Engagement via News Multi-Class Classification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" name="Google Shape;58;p1"/>
          <p:cNvCxnSpPr/>
          <p:nvPr/>
        </p:nvCxnSpPr>
        <p:spPr>
          <a:xfrm rot="10800000">
            <a:off x="6430363" y="4406475"/>
            <a:ext cx="2722800" cy="11100"/>
          </a:xfrm>
          <a:prstGeom prst="straightConnector1">
            <a:avLst/>
          </a:prstGeom>
          <a:noFill/>
          <a:ln cap="flat" cmpd="sng" w="38100">
            <a:solidFill>
              <a:srgbClr val="FFAB40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6084e10c4_0_801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316084e10c4_0_801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Technical Workflow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316084e10c4_0_801"/>
          <p:cNvSpPr/>
          <p:nvPr/>
        </p:nvSpPr>
        <p:spPr>
          <a:xfrm>
            <a:off x="-11217" y="4404600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316084e10c4_0_801"/>
          <p:cNvSpPr/>
          <p:nvPr/>
        </p:nvSpPr>
        <p:spPr>
          <a:xfrm>
            <a:off x="-8312" y="4502450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316084e10c4_0_801"/>
          <p:cNvSpPr txBox="1"/>
          <p:nvPr/>
        </p:nvSpPr>
        <p:spPr>
          <a:xfrm>
            <a:off x="409038" y="4492613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g316084e10c4_0_8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3223" y="4523526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316084e10c4_0_801"/>
          <p:cNvSpPr/>
          <p:nvPr/>
        </p:nvSpPr>
        <p:spPr>
          <a:xfrm>
            <a:off x="8761063" y="4502450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316084e10c4_0_801"/>
          <p:cNvSpPr txBox="1"/>
          <p:nvPr/>
        </p:nvSpPr>
        <p:spPr>
          <a:xfrm>
            <a:off x="8539296" y="44804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g316084e10c4_0_801"/>
          <p:cNvSpPr/>
          <p:nvPr/>
        </p:nvSpPr>
        <p:spPr>
          <a:xfrm>
            <a:off x="1445513" y="1052613"/>
            <a:ext cx="594300" cy="36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g316084e10c4_0_801"/>
          <p:cNvGrpSpPr/>
          <p:nvPr/>
        </p:nvGrpSpPr>
        <p:grpSpPr>
          <a:xfrm>
            <a:off x="243675" y="761650"/>
            <a:ext cx="1578300" cy="3679375"/>
            <a:chOff x="369675" y="1960450"/>
            <a:chExt cx="1578300" cy="3679375"/>
          </a:xfrm>
        </p:grpSpPr>
        <p:sp>
          <p:nvSpPr>
            <p:cNvPr id="186" name="Google Shape;186;g316084e10c4_0_801"/>
            <p:cNvSpPr/>
            <p:nvPr/>
          </p:nvSpPr>
          <p:spPr>
            <a:xfrm>
              <a:off x="861672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316084e10c4_0_801"/>
            <p:cNvSpPr txBox="1"/>
            <p:nvPr/>
          </p:nvSpPr>
          <p:spPr>
            <a:xfrm>
              <a:off x="369675" y="2664225"/>
              <a:ext cx="1578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B5394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b="1" i="0" sz="14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g316084e10c4_0_801"/>
            <p:cNvSpPr txBox="1"/>
            <p:nvPr/>
          </p:nvSpPr>
          <p:spPr>
            <a:xfrm>
              <a:off x="369675" y="3121025"/>
              <a:ext cx="1578300" cy="25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Roboto"/>
                <a:buChar char="-"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Gathering Data</a:t>
              </a:r>
              <a:endPara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Roboto"/>
                <a:buChar char="-"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Overview of Data</a:t>
              </a:r>
              <a:endPara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9" name="Google Shape;189;g316084e10c4_0_801"/>
          <p:cNvGrpSpPr/>
          <p:nvPr/>
        </p:nvGrpSpPr>
        <p:grpSpPr>
          <a:xfrm>
            <a:off x="1836295" y="761650"/>
            <a:ext cx="1929633" cy="3730975"/>
            <a:chOff x="2114712" y="1960450"/>
            <a:chExt cx="1806603" cy="3730975"/>
          </a:xfrm>
        </p:grpSpPr>
        <p:sp>
          <p:nvSpPr>
            <p:cNvPr id="190" name="Google Shape;190;g316084e10c4_0_801"/>
            <p:cNvSpPr/>
            <p:nvPr/>
          </p:nvSpPr>
          <p:spPr>
            <a:xfrm>
              <a:off x="2586168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F301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316084e10c4_0_801"/>
            <p:cNvSpPr txBox="1"/>
            <p:nvPr/>
          </p:nvSpPr>
          <p:spPr>
            <a:xfrm>
              <a:off x="2114712" y="26642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B5394"/>
                  </a:solidFill>
                  <a:latin typeface="Roboto"/>
                  <a:ea typeface="Roboto"/>
                  <a:cs typeface="Roboto"/>
                  <a:sym typeface="Roboto"/>
                </a:rPr>
                <a:t>EDA</a:t>
              </a:r>
              <a:endParaRPr b="1" i="0" sz="14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g316084e10c4_0_801"/>
            <p:cNvSpPr txBox="1"/>
            <p:nvPr/>
          </p:nvSpPr>
          <p:spPr>
            <a:xfrm>
              <a:off x="2114715" y="3121025"/>
              <a:ext cx="1806600" cy="25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Roboto"/>
                <a:buChar char="-"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Handle Missing &amp; Duplicate Values</a:t>
              </a:r>
              <a:endPara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Roboto"/>
                <a:buChar char="-"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Category Frequency Analysis</a:t>
              </a:r>
              <a:endPara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Roboto"/>
                <a:buChar char="-"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Time Series Trends</a:t>
              </a:r>
              <a:endPara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Roboto"/>
                <a:buChar char="-"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Word Frequency Analysis</a:t>
              </a:r>
              <a:endPara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3" name="Google Shape;193;g316084e10c4_0_801"/>
          <p:cNvSpPr/>
          <p:nvPr/>
        </p:nvSpPr>
        <p:spPr>
          <a:xfrm>
            <a:off x="3159738" y="1052613"/>
            <a:ext cx="594300" cy="36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F30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316084e10c4_0_801"/>
          <p:cNvSpPr/>
          <p:nvPr/>
        </p:nvSpPr>
        <p:spPr>
          <a:xfrm>
            <a:off x="4905688" y="1052613"/>
            <a:ext cx="594300" cy="36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316084e10c4_0_801"/>
          <p:cNvSpPr/>
          <p:nvPr/>
        </p:nvSpPr>
        <p:spPr>
          <a:xfrm>
            <a:off x="6575563" y="1052613"/>
            <a:ext cx="594300" cy="36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g316084e10c4_0_8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7275" y="846830"/>
            <a:ext cx="448500" cy="4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g316084e10c4_0_801"/>
          <p:cNvGrpSpPr/>
          <p:nvPr/>
        </p:nvGrpSpPr>
        <p:grpSpPr>
          <a:xfrm>
            <a:off x="3540098" y="761650"/>
            <a:ext cx="1871161" cy="3730675"/>
            <a:chOff x="3818639" y="1960450"/>
            <a:chExt cx="1822500" cy="3730675"/>
          </a:xfrm>
        </p:grpSpPr>
        <p:sp>
          <p:nvSpPr>
            <p:cNvPr id="198" name="Google Shape;198;g316084e10c4_0_801"/>
            <p:cNvSpPr/>
            <p:nvPr/>
          </p:nvSpPr>
          <p:spPr>
            <a:xfrm>
              <a:off x="4290102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F301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316084e10c4_0_801"/>
            <p:cNvSpPr txBox="1"/>
            <p:nvPr/>
          </p:nvSpPr>
          <p:spPr>
            <a:xfrm>
              <a:off x="3818650" y="26642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B5394"/>
                  </a:solidFill>
                  <a:latin typeface="Roboto"/>
                  <a:ea typeface="Roboto"/>
                  <a:cs typeface="Roboto"/>
                  <a:sym typeface="Roboto"/>
                </a:rPr>
                <a:t>Data Preparation</a:t>
              </a:r>
              <a:endParaRPr b="1" i="0" sz="14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g316084e10c4_0_801"/>
            <p:cNvSpPr txBox="1"/>
            <p:nvPr/>
          </p:nvSpPr>
          <p:spPr>
            <a:xfrm>
              <a:off x="3818639" y="3121025"/>
              <a:ext cx="1822500" cy="25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Char char="-"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Remove Stop Words, Digits, Punctuation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Char char="-"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Lemmatization &amp; Word Tokenization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Char char="-"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Deal with Class Imbalance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Char char="-"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Train - Test Split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1" name="Google Shape;201;g316084e10c4_0_801"/>
          <p:cNvGrpSpPr/>
          <p:nvPr/>
        </p:nvGrpSpPr>
        <p:grpSpPr>
          <a:xfrm>
            <a:off x="6958723" y="761650"/>
            <a:ext cx="1929627" cy="3697975"/>
            <a:chOff x="7237123" y="1960450"/>
            <a:chExt cx="1929627" cy="3697975"/>
          </a:xfrm>
        </p:grpSpPr>
        <p:sp>
          <p:nvSpPr>
            <p:cNvPr id="202" name="Google Shape;202;g316084e10c4_0_801"/>
            <p:cNvSpPr txBox="1"/>
            <p:nvPr/>
          </p:nvSpPr>
          <p:spPr>
            <a:xfrm>
              <a:off x="7237123" y="2664225"/>
              <a:ext cx="177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B5394"/>
                  </a:solidFill>
                  <a:latin typeface="Roboto"/>
                  <a:ea typeface="Roboto"/>
                  <a:cs typeface="Roboto"/>
                  <a:sym typeface="Roboto"/>
                </a:rPr>
                <a:t>Model Evaluations</a:t>
              </a:r>
              <a:endParaRPr b="1" i="0" sz="14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g316084e10c4_0_801"/>
            <p:cNvSpPr txBox="1"/>
            <p:nvPr/>
          </p:nvSpPr>
          <p:spPr>
            <a:xfrm>
              <a:off x="7237150" y="3121025"/>
              <a:ext cx="1929600" cy="25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Char char="-"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Evaluates and Compare the Models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Char char="-"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Champion Model &amp; Hyperparameter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g316084e10c4_0_801"/>
            <p:cNvSpPr/>
            <p:nvPr/>
          </p:nvSpPr>
          <p:spPr>
            <a:xfrm>
              <a:off x="7708593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F301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g316084e10c4_0_801"/>
          <p:cNvGrpSpPr/>
          <p:nvPr/>
        </p:nvGrpSpPr>
        <p:grpSpPr>
          <a:xfrm>
            <a:off x="5249474" y="761650"/>
            <a:ext cx="1641926" cy="3730975"/>
            <a:chOff x="5527874" y="1960450"/>
            <a:chExt cx="1641926" cy="3730975"/>
          </a:xfrm>
        </p:grpSpPr>
        <p:sp>
          <p:nvSpPr>
            <p:cNvPr id="206" name="Google Shape;206;g316084e10c4_0_801"/>
            <p:cNvSpPr txBox="1"/>
            <p:nvPr/>
          </p:nvSpPr>
          <p:spPr>
            <a:xfrm>
              <a:off x="5527874" y="2664225"/>
              <a:ext cx="1641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B5394"/>
                  </a:solidFill>
                  <a:latin typeface="Roboto"/>
                  <a:ea typeface="Roboto"/>
                  <a:cs typeface="Roboto"/>
                  <a:sym typeface="Roboto"/>
                </a:rPr>
                <a:t>Machine Learning</a:t>
              </a:r>
              <a:endParaRPr b="1" i="0" sz="14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g316084e10c4_0_801"/>
            <p:cNvSpPr txBox="1"/>
            <p:nvPr/>
          </p:nvSpPr>
          <p:spPr>
            <a:xfrm>
              <a:off x="5527900" y="3121025"/>
              <a:ext cx="1641900" cy="25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Char char="-"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Traditional ML Models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Char char="-"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Deep Learning Model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Roboto"/>
                <a:buChar char="-"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Transfer Learning Model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g316084e10c4_0_801"/>
            <p:cNvSpPr txBox="1"/>
            <p:nvPr/>
          </p:nvSpPr>
          <p:spPr>
            <a:xfrm>
              <a:off x="6078090" y="21216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b="1" i="0" sz="8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g316084e10c4_0_801"/>
            <p:cNvSpPr/>
            <p:nvPr/>
          </p:nvSpPr>
          <p:spPr>
            <a:xfrm>
              <a:off x="5999340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0" name="Google Shape;210;g316084e10c4_0_8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3536" y="846825"/>
            <a:ext cx="448500" cy="4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316084e10c4_0_8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39225" y="880425"/>
            <a:ext cx="381300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316084e10c4_0_8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63621" y="880425"/>
            <a:ext cx="381300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316084e10c4_0_80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1375" y="880425"/>
            <a:ext cx="381300" cy="3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96d50797a_0_0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3196d50797a_0_0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3196d50797a_0_0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3196d50797a_0_0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3196d50797a_0_0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" name="Google Shape;223;g3196d50797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3196d50797a_0_0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3196d50797a_0_0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g3196d50797a_0_0"/>
          <p:cNvSpPr txBox="1"/>
          <p:nvPr/>
        </p:nvSpPr>
        <p:spPr>
          <a:xfrm>
            <a:off x="448500" y="1584850"/>
            <a:ext cx="31518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400">
                <a:solidFill>
                  <a:srgbClr val="1B2A40"/>
                </a:solidFill>
              </a:rPr>
              <a:t>Data Overview and Insights Through Exploratory Data Analysis</a:t>
            </a:r>
            <a:endParaRPr b="1" sz="2400">
              <a:solidFill>
                <a:srgbClr val="1B2A4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2400">
              <a:solidFill>
                <a:srgbClr val="1B2A4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2400">
              <a:solidFill>
                <a:srgbClr val="1B2A40"/>
              </a:solidFill>
            </a:endParaRPr>
          </a:p>
        </p:txBody>
      </p:sp>
      <p:pic>
        <p:nvPicPr>
          <p:cNvPr id="227" name="Google Shape;227;g3196d50797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988" y="678288"/>
            <a:ext cx="4246803" cy="37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4608b7b5b_0_8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314608b7b5b_0_8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314608b7b5b_0_8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314608b7b5b_0_8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314608b7b5b_0_8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g314608b7b5b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14608b7b5b_0_8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314608b7b5b_0_8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g314608b7b5b_0_8"/>
          <p:cNvSpPr txBox="1"/>
          <p:nvPr/>
        </p:nvSpPr>
        <p:spPr>
          <a:xfrm>
            <a:off x="448500" y="698150"/>
            <a:ext cx="3780900" cy="20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Headlines: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		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Around 210,000, spanning 6 columns.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Span:</a:t>
            </a: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2012 to 2022.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1" name="Google Shape;241;g314608b7b5b_0_8"/>
          <p:cNvGraphicFramePr/>
          <p:nvPr/>
        </p:nvGraphicFramePr>
        <p:xfrm>
          <a:off x="352400" y="268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{CDEF34C4-EAE4-4B77-B89F-716B05879E75}</a:tableStyleId>
              </a:tblPr>
              <a:tblGrid>
                <a:gridCol w="894325"/>
                <a:gridCol w="2340350"/>
                <a:gridCol w="869625"/>
                <a:gridCol w="2549450"/>
                <a:gridCol w="894325"/>
                <a:gridCol w="894325"/>
              </a:tblGrid>
              <a:tr h="219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link</a:t>
                      </a:r>
                      <a:endParaRPr b="1" sz="11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headline</a:t>
                      </a:r>
                      <a:endParaRPr b="1" sz="11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category</a:t>
                      </a:r>
                      <a:endParaRPr b="1" sz="11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short_description</a:t>
                      </a:r>
                      <a:endParaRPr b="1" sz="11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authors</a:t>
                      </a:r>
                      <a:endParaRPr b="1" sz="11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date</a:t>
                      </a:r>
                      <a:endParaRPr b="1" sz="11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31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sng" cap="none" strike="noStrike">
                          <a:solidFill>
                            <a:schemeClr val="hlink"/>
                          </a:solidFill>
                          <a:hlinkClick r:id="rId4"/>
                        </a:rPr>
                        <a:t>https://www.huffpost.com/entry/covid-boosters-uptake-us_n_632d719ee4b087fae6feaac9</a:t>
                      </a:r>
                      <a:endParaRPr sz="1100" u="sng" cap="none" strike="noStrike">
                        <a:solidFill>
                          <a:schemeClr val="hlink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Over 4 Million Americans Roll Up Sleeves For Omicron-Targeted COVID Boosters</a:t>
                      </a:r>
                      <a:endParaRPr sz="1100" u="none" cap="none" strike="noStrike"/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U.S. NEWS</a:t>
                      </a:r>
                      <a:endParaRPr sz="1100" u="none" cap="none" strike="noStrike"/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Health experts said it is too early to predict whether demand would match up with the 171 million doses of the new boosters the U.S. ordered for the fall.</a:t>
                      </a:r>
                      <a:endParaRPr sz="1100" u="none" cap="none" strike="noStrike"/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Carla K. Johnson, AP</a:t>
                      </a:r>
                      <a:endParaRPr sz="1100" u="none" cap="none" strike="noStrike"/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2022-09-23</a:t>
                      </a:r>
                      <a:endParaRPr sz="1100" u="none" cap="none" strike="noStrike"/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2" name="Google Shape;242;g314608b7b5b_0_8"/>
          <p:cNvSpPr txBox="1"/>
          <p:nvPr/>
        </p:nvSpPr>
        <p:spPr>
          <a:xfrm>
            <a:off x="5118850" y="678288"/>
            <a:ext cx="30000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Distribution: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2012 - May 2018: ~200,000 headlines.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2018 - 2022: ~10,000 headlines.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6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Exploratory Data Analysis (EDA)</a:t>
            </a:r>
            <a:endParaRPr b="0" i="0" sz="25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6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6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6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4050" y="1318375"/>
            <a:ext cx="4441449" cy="22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6"/>
          <p:cNvSpPr txBox="1"/>
          <p:nvPr/>
        </p:nvSpPr>
        <p:spPr>
          <a:xfrm>
            <a:off x="273625" y="1146413"/>
            <a:ext cx="3874200" cy="29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5 Category Frequency: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Politics, Wellness, Entertainment, Travel, Style and Beauty.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Overlapping Categories (cosine): 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"WELLNESS" &amp; "HEALTHY LIVING" : 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96</a:t>
            </a:r>
            <a:r>
              <a:rPr b="1" lang="en">
                <a:solidFill>
                  <a:schemeClr val="dk1"/>
                </a:solidFill>
              </a:rPr>
              <a:t>%</a:t>
            </a:r>
            <a:endParaRPr b="1"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PARENT" &amp; "PARENTING"  : 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97%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8127c4d87_0_15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318127c4d87_0_15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News Category Buckets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318127c4d87_0_15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318127c4d87_0_15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318127c4d87_0_15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g318127c4d87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318127c4d87_0_15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18127c4d87_0_15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g318127c4d87_0_15"/>
          <p:cNvSpPr txBox="1"/>
          <p:nvPr/>
        </p:nvSpPr>
        <p:spPr>
          <a:xfrm>
            <a:off x="23850" y="541950"/>
            <a:ext cx="4548000" cy="40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318127c4d87_0_15"/>
          <p:cNvSpPr txBox="1"/>
          <p:nvPr/>
        </p:nvSpPr>
        <p:spPr>
          <a:xfrm>
            <a:off x="448500" y="1059300"/>
            <a:ext cx="3842700" cy="27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Politics:</a:t>
            </a: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Accounts for 24.1% of the whole dataset.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5 Categories: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Politics, Wellness, Entertainment, Parents and Travel cover more than 50% of the news articles.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Interest Trends:</a:t>
            </a: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Beyond political coverage, the articles shift their attention to health and entertainment topics.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g318127c4d87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335750"/>
            <a:ext cx="4144501" cy="2472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9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News Category </a:t>
            </a:r>
            <a:r>
              <a:rPr b="0" i="0" lang="en" sz="2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Trends Over 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9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9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9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9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9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9"/>
          <p:cNvSpPr txBox="1"/>
          <p:nvPr/>
        </p:nvSpPr>
        <p:spPr>
          <a:xfrm>
            <a:off x="16425" y="525900"/>
            <a:ext cx="9144000" cy="4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8625" y="1224850"/>
            <a:ext cx="4456875" cy="255222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9"/>
          <p:cNvSpPr txBox="1"/>
          <p:nvPr/>
        </p:nvSpPr>
        <p:spPr>
          <a:xfrm>
            <a:off x="448500" y="906888"/>
            <a:ext cx="3678600" cy="3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Peak in 2016-2017:</a:t>
            </a: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Significant peaks in categories like Politics, Entertainment, and Sports.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Earlier Years (2012-2014):</a:t>
            </a: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Frequent publications in categories like Wellness, Parents, and Food &amp; Drink.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Decline Post-2017:</a:t>
            </a: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Less data is available after 2017, around 10,000 records.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9328a1ac7_0_73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319328a1ac7_0_73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Category-Specific Word Trends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319328a1ac7_0_73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319328a1ac7_0_73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319328a1ac7_0_73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6" name="Google Shape;296;g319328a1ac7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319328a1ac7_0_73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319328a1ac7_0_73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g319328a1ac7_0_73"/>
          <p:cNvSpPr txBox="1"/>
          <p:nvPr/>
        </p:nvSpPr>
        <p:spPr>
          <a:xfrm>
            <a:off x="448500" y="906888"/>
            <a:ext cx="50526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Politics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frequent words: "Donald”, ”Trump", “Republican”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Wellness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frequent words: "Health", "Life,", “Food”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Entertainment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frequent words:  "Movie", "Video", “Star”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Parenting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frequent words: "Mom", "Dad", “Baby”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Travel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frequent words: "Hotel", "Vacation", “Photo”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g319328a1ac7_0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217" y="1402126"/>
            <a:ext cx="3628158" cy="253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96d50797a_0_33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3196d50797a_0_33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3196d50797a_0_33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3196d50797a_0_33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3196d50797a_0_33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g3196d50797a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3196d50797a_0_33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3196d50797a_0_33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g3196d50797a_0_33"/>
          <p:cNvSpPr txBox="1"/>
          <p:nvPr/>
        </p:nvSpPr>
        <p:spPr>
          <a:xfrm>
            <a:off x="448500" y="1950797"/>
            <a:ext cx="3151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400">
                <a:solidFill>
                  <a:srgbClr val="1B2A40"/>
                </a:solidFill>
              </a:rPr>
              <a:t>Data Preparation To Enhance Model Prediction</a:t>
            </a:r>
            <a:endParaRPr b="1" sz="2400">
              <a:solidFill>
                <a:srgbClr val="1B2A40"/>
              </a:solidFill>
            </a:endParaRPr>
          </a:p>
        </p:txBody>
      </p:sp>
      <p:pic>
        <p:nvPicPr>
          <p:cNvPr id="314" name="Google Shape;314;g3196d50797a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600" y="1326875"/>
            <a:ext cx="5238900" cy="249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6084e10c4_0_922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316084e10c4_0_922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Preparation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316084e10c4_0_922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316084e10c4_0_922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316084e10c4_0_922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g316084e10c4_0_9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316084e10c4_0_922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316084e10c4_0_922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g316084e10c4_0_922"/>
          <p:cNvSpPr txBox="1"/>
          <p:nvPr/>
        </p:nvSpPr>
        <p:spPr>
          <a:xfrm>
            <a:off x="448500" y="910212"/>
            <a:ext cx="41031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Preprocessing: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Stop Word Removal: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Eliminate common stop words.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"The cat is on the mat" → "cat mat"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Lemmatization: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 words to their base form.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"running" → "run"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Tokenization: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Split text into individual words (tokens).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"The cat" → ["The", "cat"]</a:t>
            </a:r>
            <a:endParaRPr b="0" i="1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Partition: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Data: 80%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Data: 20%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g316084e10c4_0_9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250" y="1586250"/>
            <a:ext cx="4646024" cy="22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7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Variable </a:t>
            </a:r>
            <a:r>
              <a:rPr b="0" i="0" lang="en" sz="2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Selection for Training Model</a:t>
            </a:r>
            <a:endParaRPr b="0" i="0" sz="2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7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7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7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8" name="Google Shape;3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7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7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7"/>
          <p:cNvSpPr txBox="1"/>
          <p:nvPr/>
        </p:nvSpPr>
        <p:spPr>
          <a:xfrm>
            <a:off x="448500" y="1098500"/>
            <a:ext cx="3822300" cy="3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Initially selected </a:t>
            </a:r>
            <a:r>
              <a:rPr b="1" lang="en">
                <a:solidFill>
                  <a:schemeClr val="dk1"/>
                </a:solidFill>
              </a:rPr>
              <a:t>Short Description</a:t>
            </a:r>
            <a:r>
              <a:rPr lang="en">
                <a:solidFill>
                  <a:schemeClr val="dk1"/>
                </a:solidFill>
              </a:rPr>
              <a:t> for model training due to larger dataset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Analysis revealed </a:t>
            </a:r>
            <a:r>
              <a:rPr b="1" lang="en">
                <a:solidFill>
                  <a:schemeClr val="dk1"/>
                </a:solidFill>
              </a:rPr>
              <a:t>7.97%</a:t>
            </a:r>
            <a:r>
              <a:rPr lang="en">
                <a:solidFill>
                  <a:schemeClr val="dk1"/>
                </a:solidFill>
              </a:rPr>
              <a:t> missing data in Short Description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Switched to </a:t>
            </a:r>
            <a:r>
              <a:rPr b="1" lang="en">
                <a:solidFill>
                  <a:schemeClr val="dk1"/>
                </a:solidFill>
              </a:rPr>
              <a:t>Headline</a:t>
            </a:r>
            <a:r>
              <a:rPr lang="en">
                <a:solidFill>
                  <a:schemeClr val="dk1"/>
                </a:solidFill>
              </a:rPr>
              <a:t> column with only 0.04% missing values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2" name="Google Shape;342;p7"/>
          <p:cNvPicPr preferRelativeResize="0"/>
          <p:nvPr/>
        </p:nvPicPr>
        <p:blipFill rotWithShape="1">
          <a:blip r:embed="rId4">
            <a:alphaModFix/>
          </a:blip>
          <a:srcRect b="0" l="0" r="6838" t="0"/>
          <a:stretch/>
        </p:blipFill>
        <p:spPr>
          <a:xfrm>
            <a:off x="4439725" y="1330913"/>
            <a:ext cx="4255776" cy="26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7"/>
          <p:cNvSpPr/>
          <p:nvPr/>
        </p:nvSpPr>
        <p:spPr>
          <a:xfrm>
            <a:off x="5166975" y="3320700"/>
            <a:ext cx="678600" cy="221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5b036cc21_0_0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315b036cc21_0_0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Index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315b036cc21_0_0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g315b036cc21_0_0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315b036cc21_0_0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" name="Google Shape;68;g315b036cc2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315b036cc21_0_0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315b036cc21_0_0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g315b036cc21_0_0"/>
          <p:cNvSpPr txBox="1"/>
          <p:nvPr/>
        </p:nvSpPr>
        <p:spPr>
          <a:xfrm>
            <a:off x="448500" y="885888"/>
            <a:ext cx="6090600" cy="4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Problem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Objective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Workflow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Dataset Overview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Preparation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Performance Comparison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Future Scope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84dc82c1e_0_186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3184dc82c1e_0_186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3184dc82c1e_0_186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3184dc82c1e_0_186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3184dc82c1e_0_186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3" name="Google Shape;353;g3184dc82c1e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3184dc82c1e_0_186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3184dc82c1e_0_186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g3184dc82c1e_0_186"/>
          <p:cNvSpPr txBox="1"/>
          <p:nvPr/>
        </p:nvSpPr>
        <p:spPr>
          <a:xfrm>
            <a:off x="559500" y="1825750"/>
            <a:ext cx="3336900" cy="17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400">
                <a:solidFill>
                  <a:srgbClr val="1B2A40"/>
                </a:solidFill>
              </a:rPr>
              <a:t>Deep Dive Into Model Insights and Selection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357" name="Google Shape;357;g3184dc82c1e_0_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3200" y="1226880"/>
            <a:ext cx="4528599" cy="2883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2" name="Google Shape;362;p12"/>
          <p:cNvGraphicFramePr/>
          <p:nvPr/>
        </p:nvGraphicFramePr>
        <p:xfrm>
          <a:off x="4339725" y="1522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{A6229FA0-F110-4DE3-A8AC-7C5E9F960F1E}</a:tableStyleId>
              </a:tblPr>
              <a:tblGrid>
                <a:gridCol w="1045975"/>
                <a:gridCol w="1114750"/>
                <a:gridCol w="1030450"/>
                <a:gridCol w="1164600"/>
              </a:tblGrid>
              <a:tr h="711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05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Logistic Regression</a:t>
                      </a: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 ( % )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05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Bi-LSTM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( % )  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05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RoBERTa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( % )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058"/>
                    </a:solidFill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Accuracy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05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</a:rPr>
                        <a:t>74.73 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</a:rPr>
                        <a:t>73.00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</a:rPr>
                        <a:t>80.42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Precision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05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</a:rPr>
                        <a:t>75.04 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</a:rPr>
                        <a:t>72.67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</a:rPr>
                        <a:t>80.38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Recall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05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</a:rPr>
                        <a:t>74.73 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</a:rPr>
                        <a:t>72.68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</a:rPr>
                        <a:t>80.42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F1 Score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05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</a:rPr>
                        <a:t>74.03 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</a:rPr>
                        <a:t>72.61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</a:rPr>
                        <a:t>80.36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  <p:sp>
        <p:nvSpPr>
          <p:cNvPr id="363" name="Google Shape;363;p12"/>
          <p:cNvSpPr/>
          <p:nvPr/>
        </p:nvSpPr>
        <p:spPr>
          <a:xfrm>
            <a:off x="6421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2"/>
          <p:cNvSpPr txBox="1"/>
          <p:nvPr/>
        </p:nvSpPr>
        <p:spPr>
          <a:xfrm>
            <a:off x="448500" y="387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Performance Comparison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2"/>
          <p:cNvSpPr/>
          <p:nvPr/>
        </p:nvSpPr>
        <p:spPr>
          <a:xfrm>
            <a:off x="3521" y="4619400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2"/>
          <p:cNvSpPr/>
          <p:nvPr/>
        </p:nvSpPr>
        <p:spPr>
          <a:xfrm>
            <a:off x="6425" y="4717250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2"/>
          <p:cNvSpPr txBox="1"/>
          <p:nvPr/>
        </p:nvSpPr>
        <p:spPr>
          <a:xfrm>
            <a:off x="423775" y="4707413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8" name="Google Shape;36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961" y="4738326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2"/>
          <p:cNvSpPr/>
          <p:nvPr/>
        </p:nvSpPr>
        <p:spPr>
          <a:xfrm>
            <a:off x="8775800" y="4717250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2"/>
          <p:cNvSpPr txBox="1"/>
          <p:nvPr/>
        </p:nvSpPr>
        <p:spPr>
          <a:xfrm>
            <a:off x="8554033" y="4695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12"/>
          <p:cNvSpPr txBox="1"/>
          <p:nvPr/>
        </p:nvSpPr>
        <p:spPr>
          <a:xfrm>
            <a:off x="448500" y="931350"/>
            <a:ext cx="3633000" cy="4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Traditional Machine Learning: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model used is </a:t>
            </a:r>
            <a:r>
              <a:rPr b="1" i="0" lang="en" sz="1400" u="none" cap="none" strike="noStrike">
                <a:solidFill>
                  <a:schemeClr val="dk1"/>
                </a:solidFill>
              </a:rPr>
              <a:t>Logistic Regression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Learning Model: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</a:rPr>
              <a:t>Bi-LSTM Model</a:t>
            </a:r>
            <a:endParaRPr b="1" i="0" sz="1400" u="none" cap="none" strike="noStrike"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embedding layer has an input dimension of </a:t>
            </a:r>
            <a:r>
              <a:rPr b="1" i="0" lang="en" sz="1400" u="none" cap="none" strike="noStrike">
                <a:solidFill>
                  <a:schemeClr val="dk1"/>
                </a:solidFill>
              </a:rPr>
              <a:t>10,000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consists of two Bi-LSTM layers with a dropout rate of </a:t>
            </a:r>
            <a:r>
              <a:rPr b="1" i="0" lang="en" sz="1400" u="none" cap="none" strike="noStrike">
                <a:solidFill>
                  <a:schemeClr val="dk1"/>
                </a:solidFill>
              </a:rPr>
              <a:t>0.3.</a:t>
            </a:r>
            <a:endParaRPr b="1" i="0" sz="1400" u="none" cap="none" strike="noStrike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</a:rPr>
              <a:t>RoBERTa</a:t>
            </a:r>
            <a:endParaRPr b="1" i="0" sz="14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3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3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RoBERTa "Champion Model" Based on F1 Scores</a:t>
            </a:r>
            <a:endParaRPr b="0" i="0" sz="2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13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3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3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1" name="Google Shape;38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3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3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13"/>
          <p:cNvSpPr txBox="1"/>
          <p:nvPr/>
        </p:nvSpPr>
        <p:spPr>
          <a:xfrm>
            <a:off x="210075" y="687738"/>
            <a:ext cx="4150800" cy="3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RoBERTa model achieved an F1 score of 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80.36%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demonstrating its strong performance.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Training Hyperparameters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Epochs: 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Batch Size (Train &amp; Eval): 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Warm Up-Steps: 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500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Weight Decay: 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0.01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Logging &amp; Evaluation: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Logging Steps: Every 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steps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Evaluation Strategy: End of each epoch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Saving: </a:t>
            </a:r>
            <a:r>
              <a:rPr lang="en">
                <a:solidFill>
                  <a:schemeClr val="dk1"/>
                </a:solidFill>
              </a:rPr>
              <a:t>Enabled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1711" y="1280200"/>
            <a:ext cx="4373788" cy="260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9328a1ac7_0_24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319328a1ac7_0_24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Showcase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319328a1ac7_0_24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319328a1ac7_0_24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319328a1ac7_0_24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5" name="Google Shape;395;g319328a1ac7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319328a1ac7_0_24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319328a1ac7_0_24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8" name="Google Shape;398;g319328a1ac7_0_24"/>
          <p:cNvPicPr preferRelativeResize="0"/>
          <p:nvPr/>
        </p:nvPicPr>
        <p:blipFill rotWithShape="1">
          <a:blip r:embed="rId4">
            <a:alphaModFix/>
          </a:blip>
          <a:srcRect b="6855" l="6792" r="5893" t="0"/>
          <a:stretch/>
        </p:blipFill>
        <p:spPr>
          <a:xfrm>
            <a:off x="1635247" y="699475"/>
            <a:ext cx="5764754" cy="3775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9328a1ac7_0_39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319328a1ac7_0_39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319328a1ac7_0_39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319328a1ac7_0_39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319328a1ac7_0_39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8" name="Google Shape;408;g319328a1ac7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319328a1ac7_0_39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319328a1ac7_0_39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g319328a1ac7_0_39"/>
          <p:cNvSpPr txBox="1"/>
          <p:nvPr/>
        </p:nvSpPr>
        <p:spPr>
          <a:xfrm>
            <a:off x="559500" y="1597150"/>
            <a:ext cx="3336900" cy="17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400">
                <a:solidFill>
                  <a:srgbClr val="1B2A40"/>
                </a:solidFill>
              </a:rPr>
              <a:t>Challenges Faced and Strategic Opportunities for Growth</a:t>
            </a:r>
            <a:endParaRPr b="1" sz="2400">
              <a:solidFill>
                <a:srgbClr val="1B2A4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2400">
              <a:solidFill>
                <a:srgbClr val="1B2A4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2400">
              <a:solidFill>
                <a:srgbClr val="1B2A4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412" name="Google Shape;412;g319328a1ac7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915" y="1086312"/>
            <a:ext cx="5282386" cy="29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4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4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Challenges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4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4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4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2" name="Google Shape;42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4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4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5" name="Google Shape;425;p14"/>
          <p:cNvGrpSpPr/>
          <p:nvPr/>
        </p:nvGrpSpPr>
        <p:grpSpPr>
          <a:xfrm>
            <a:off x="538213" y="1976050"/>
            <a:ext cx="2737425" cy="1289700"/>
            <a:chOff x="538213" y="1976050"/>
            <a:chExt cx="2737425" cy="1289700"/>
          </a:xfrm>
        </p:grpSpPr>
        <p:sp>
          <p:nvSpPr>
            <p:cNvPr id="426" name="Google Shape;426;p14"/>
            <p:cNvSpPr txBox="1"/>
            <p:nvPr/>
          </p:nvSpPr>
          <p:spPr>
            <a:xfrm>
              <a:off x="538213" y="19760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Class Imbalance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Undersampling: Reduced majority class instances to match the minority class for balanced data.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7" name="Google Shape;427;p14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rgbClr val="249C9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428" name="Google Shape;428;p14"/>
          <p:cNvGrpSpPr/>
          <p:nvPr/>
        </p:nvGrpSpPr>
        <p:grpSpPr>
          <a:xfrm>
            <a:off x="5209838" y="1107375"/>
            <a:ext cx="3805237" cy="1289700"/>
            <a:chOff x="5209838" y="1107375"/>
            <a:chExt cx="3805237" cy="1289700"/>
          </a:xfrm>
        </p:grpSpPr>
        <p:sp>
          <p:nvSpPr>
            <p:cNvPr id="429" name="Google Shape;429;p14"/>
            <p:cNvSpPr txBox="1"/>
            <p:nvPr/>
          </p:nvSpPr>
          <p:spPr>
            <a:xfrm>
              <a:off x="6600375" y="1107375"/>
              <a:ext cx="24147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Computational Resources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Managing computational resources and time for training deep learning models on Kaggle or Colab.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0" name="Google Shape;430;p14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pic>
        <p:nvPicPr>
          <p:cNvPr id="431" name="Google Shape;43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3500" y="18483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0000" y="3020450"/>
            <a:ext cx="548700" cy="54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14"/>
          <p:cNvGrpSpPr/>
          <p:nvPr/>
        </p:nvGrpSpPr>
        <p:grpSpPr>
          <a:xfrm>
            <a:off x="5209838" y="3020450"/>
            <a:ext cx="3805363" cy="1289700"/>
            <a:chOff x="5209838" y="3020450"/>
            <a:chExt cx="3805363" cy="1289700"/>
          </a:xfrm>
        </p:grpSpPr>
        <p:sp>
          <p:nvSpPr>
            <p:cNvPr id="434" name="Google Shape;434;p14"/>
            <p:cNvSpPr txBox="1"/>
            <p:nvPr/>
          </p:nvSpPr>
          <p:spPr>
            <a:xfrm>
              <a:off x="6696501" y="3020450"/>
              <a:ext cx="23187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 Optimization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Each model required extensive fine-tuning to achieve optimal performance.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5" name="Google Shape;435;p14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D7E7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436" name="Google Shape;436;p14"/>
          <p:cNvGrpSpPr/>
          <p:nvPr/>
        </p:nvGrpSpPr>
        <p:grpSpPr>
          <a:xfrm>
            <a:off x="2662212" y="728462"/>
            <a:ext cx="3814835" cy="3790597"/>
            <a:chOff x="2662212" y="676343"/>
            <a:chExt cx="3814835" cy="3790597"/>
          </a:xfrm>
        </p:grpSpPr>
        <p:sp>
          <p:nvSpPr>
            <p:cNvPr id="437" name="Google Shape;437;p14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4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rgbClr val="1D7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4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rgbClr val="249C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0" name="Google Shape;440;p14"/>
            <p:cNvGrpSpPr/>
            <p:nvPr/>
          </p:nvGrpSpPr>
          <p:grpSpPr>
            <a:xfrm rot="-7200165">
              <a:off x="3337708" y="2826835"/>
              <a:ext cx="585010" cy="585535"/>
              <a:chOff x="1967628" y="812211"/>
              <a:chExt cx="587999" cy="587999"/>
            </a:xfrm>
          </p:grpSpPr>
          <p:sp>
            <p:nvSpPr>
              <p:cNvPr id="441" name="Google Shape;441;p14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249C91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1568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4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249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3" name="Google Shape;443;p14"/>
            <p:cNvGrpSpPr/>
            <p:nvPr/>
          </p:nvGrpSpPr>
          <p:grpSpPr>
            <a:xfrm>
              <a:off x="4264097" y="1180331"/>
              <a:ext cx="585000" cy="585529"/>
              <a:chOff x="1970048" y="811613"/>
              <a:chExt cx="587999" cy="587999"/>
            </a:xfrm>
          </p:grpSpPr>
          <p:sp>
            <p:nvSpPr>
              <p:cNvPr id="444" name="Google Shape;444;p14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55B5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1568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14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55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6" name="Google Shape;446;p14"/>
            <p:cNvGrpSpPr/>
            <p:nvPr/>
          </p:nvGrpSpPr>
          <p:grpSpPr>
            <a:xfrm rot="7200165">
              <a:off x="5229900" y="2804768"/>
              <a:ext cx="585010" cy="585535"/>
              <a:chOff x="1977085" y="811649"/>
              <a:chExt cx="587999" cy="587999"/>
            </a:xfrm>
          </p:grpSpPr>
          <p:sp>
            <p:nvSpPr>
              <p:cNvPr id="447" name="Google Shape;447;p14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D7E7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1568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14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D7E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9" name="Google Shape;449;p14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0" name="Google Shape;450;p14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1" name="Google Shape;451;p14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52" name="Google Shape;45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0225" y="1057350"/>
            <a:ext cx="610150" cy="6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5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5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Future Scope for Better Category Prediction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5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5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5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2" name="Google Shape;4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5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5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5" name="Google Shape;465;p15"/>
          <p:cNvPicPr preferRelativeResize="0"/>
          <p:nvPr/>
        </p:nvPicPr>
        <p:blipFill rotWithShape="1">
          <a:blip r:embed="rId4">
            <a:alphaModFix/>
          </a:blip>
          <a:srcRect b="0" l="0" r="0" t="14726"/>
          <a:stretch/>
        </p:blipFill>
        <p:spPr>
          <a:xfrm>
            <a:off x="575900" y="849563"/>
            <a:ext cx="7979375" cy="3409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71" name="Google Shape;47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72" name="Google Shape;47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9" y="1"/>
            <a:ext cx="91440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6"/>
          <p:cNvSpPr txBox="1"/>
          <p:nvPr/>
        </p:nvSpPr>
        <p:spPr>
          <a:xfrm>
            <a:off x="0" y="2209800"/>
            <a:ext cx="92691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0"/>
              <a:buFont typeface="Arial"/>
              <a:buNone/>
            </a:pPr>
            <a:r>
              <a:rPr b="0" i="0" lang="en" sz="4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13903048bf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79" name="Google Shape;479;g313903048bf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80" name="Google Shape;480;g313903048b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9" y="1"/>
            <a:ext cx="91440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313903048bf_0_0"/>
          <p:cNvSpPr txBox="1"/>
          <p:nvPr/>
        </p:nvSpPr>
        <p:spPr>
          <a:xfrm>
            <a:off x="0" y="2209800"/>
            <a:ext cx="92691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0"/>
              <a:buFont typeface="Arial"/>
              <a:buNone/>
            </a:pPr>
            <a:r>
              <a:rPr b="0" i="0" lang="en" sz="4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6b1623be9_0_85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316b1623be9_0_85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Impact of AI on Business Operations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316b1623be9_0_85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316b1623be9_0_85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316b1623be9_0_85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1" name="Google Shape;491;g316b1623be9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316b1623be9_0_85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316b1623be9_0_85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4" name="Google Shape;494;g316b1623be9_0_85"/>
          <p:cNvSpPr txBox="1"/>
          <p:nvPr/>
        </p:nvSpPr>
        <p:spPr>
          <a:xfrm>
            <a:off x="343675" y="830700"/>
            <a:ext cx="8683200" cy="3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Optimization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25-30% Cost Reduction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Businesses automating tasks with AI report significant cost savings by eliminating manual processes.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Production Costs Lowered by 20%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AI-driven predictive analytics reduces waste and optimizes resource use.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Operational Efficiency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30-40% Efficiency Gains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Companies adopting AI experience faster processing and error-free outcomes.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44% Productivity Boost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Automation tools significantly streamline workflows, improving overall output.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Sources: Reports from </a:t>
            </a:r>
            <a:r>
              <a:rPr b="0" i="1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McKinsey</a:t>
            </a:r>
            <a:r>
              <a:rPr b="0" i="1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84dc82c1e_0_206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3184dc82c1e_0_206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3184dc82c1e_0_206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3184dc82c1e_0_206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3184dc82c1e_0_206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" name="Google Shape;81;g3184dc82c1e_0_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3184dc82c1e_0_206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3184dc82c1e_0_206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g3184dc82c1e_0_206"/>
          <p:cNvSpPr txBox="1"/>
          <p:nvPr/>
        </p:nvSpPr>
        <p:spPr>
          <a:xfrm>
            <a:off x="448500" y="1695425"/>
            <a:ext cx="31518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B2A40"/>
                </a:solidFill>
              </a:rPr>
              <a:t>News Firm Introduction &amp;</a:t>
            </a:r>
            <a:endParaRPr b="1" sz="2400">
              <a:solidFill>
                <a:srgbClr val="1B2A4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B2A40"/>
                </a:solidFill>
              </a:rPr>
              <a:t>Business Problems Faced By The Firm</a:t>
            </a:r>
            <a:endParaRPr b="1" sz="2400">
              <a:solidFill>
                <a:srgbClr val="1B2A4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1B2A4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2400">
              <a:solidFill>
                <a:srgbClr val="1B2A40"/>
              </a:solidFill>
            </a:endParaRPr>
          </a:p>
        </p:txBody>
      </p:sp>
      <p:pic>
        <p:nvPicPr>
          <p:cNvPr id="85" name="Google Shape;85;g3184dc82c1e_0_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810" y="1066125"/>
            <a:ext cx="4445990" cy="296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16b1623be9_0_103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316b1623be9_0_103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316b1623be9_0_103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316b1623be9_0_103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316b1623be9_0_103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4" name="Google Shape;504;g316b1623be9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316b1623be9_0_103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316b1623be9_0_103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7" name="Google Shape;507;g316b1623be9_0_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000" y="999725"/>
            <a:ext cx="3246527" cy="324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316b1623be9_0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9850" y="745565"/>
            <a:ext cx="4085650" cy="3720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19328a1ac7_0_103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319328a1ac7_0_103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Understanding Model Evaluation Metrics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319328a1ac7_0_103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319328a1ac7_0_103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319328a1ac7_0_103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8" name="Google Shape;518;g319328a1ac7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319328a1ac7_0_103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319328a1ac7_0_103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g319328a1ac7_0_103"/>
          <p:cNvSpPr txBox="1"/>
          <p:nvPr/>
        </p:nvSpPr>
        <p:spPr>
          <a:xfrm>
            <a:off x="448500" y="1188450"/>
            <a:ext cx="4239300" cy="25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Accuracy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Definition</a:t>
            </a:r>
            <a:r>
              <a:rPr lang="en">
                <a:solidFill>
                  <a:schemeClr val="dk1"/>
                </a:solidFill>
              </a:rPr>
              <a:t>: Number of correct predictions divided by total predictions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Example </a:t>
            </a:r>
            <a:r>
              <a:rPr lang="en">
                <a:solidFill>
                  <a:schemeClr val="dk1"/>
                </a:solidFill>
              </a:rPr>
              <a:t>: Out of 1000 predictions, 850 were correct (</a:t>
            </a:r>
            <a:r>
              <a:rPr lang="en">
                <a:solidFill>
                  <a:schemeClr val="dk1"/>
                </a:solidFill>
              </a:rPr>
              <a:t>Accuracy = 850/1000 = 85%)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Use Case:</a:t>
            </a:r>
            <a:r>
              <a:rPr lang="en">
                <a:solidFill>
                  <a:schemeClr val="dk1"/>
                </a:solidFill>
              </a:rPr>
              <a:t> Best used wh</a:t>
            </a:r>
            <a:r>
              <a:rPr lang="en">
                <a:solidFill>
                  <a:schemeClr val="dk1"/>
                </a:solidFill>
              </a:rPr>
              <a:t>e</a:t>
            </a:r>
            <a:r>
              <a:rPr lang="en">
                <a:solidFill>
                  <a:schemeClr val="dk1"/>
                </a:solidFill>
              </a:rPr>
              <a:t>n classes are balanced (similar number of likes/dislikes)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2" name="Google Shape;522;g319328a1ac7_0_103"/>
          <p:cNvSpPr txBox="1"/>
          <p:nvPr/>
        </p:nvSpPr>
        <p:spPr>
          <a:xfrm>
            <a:off x="4825700" y="1188450"/>
            <a:ext cx="3806100" cy="31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Precision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Definition</a:t>
            </a:r>
            <a:r>
              <a:rPr lang="en">
                <a:solidFill>
                  <a:schemeClr val="dk1"/>
                </a:solidFill>
              </a:rPr>
              <a:t>: Out of all positive predictions, how many were actually positive?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Example:</a:t>
            </a:r>
            <a:r>
              <a:rPr lang="en">
                <a:solidFill>
                  <a:schemeClr val="dk1"/>
                </a:solidFill>
              </a:rPr>
              <a:t>Model flagged 100 emails as spam, 95 were actually spam, 5 were important emails (Precision = 95/100 = 95%)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Use Case:</a:t>
            </a:r>
            <a:r>
              <a:rPr lang="en">
                <a:solidFill>
                  <a:schemeClr val="dk1"/>
                </a:solidFill>
              </a:rPr>
              <a:t> Critical when false positives are costly. High precision means users won't miss important messages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1ae112278b_0_23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31ae112278b_0_23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Understanding Model Evaluation Metrics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31ae112278b_0_23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31ae112278b_0_23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31ae112278b_0_23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2" name="Google Shape;532;g31ae112278b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31ae112278b_0_23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31ae112278b_0_23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g31ae112278b_0_23"/>
          <p:cNvSpPr txBox="1"/>
          <p:nvPr/>
        </p:nvSpPr>
        <p:spPr>
          <a:xfrm>
            <a:off x="445800" y="1147788"/>
            <a:ext cx="4239300" cy="28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Recall (Sensitivity)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Definition</a:t>
            </a:r>
            <a:r>
              <a:rPr lang="en">
                <a:solidFill>
                  <a:schemeClr val="dk1"/>
                </a:solidFill>
              </a:rPr>
              <a:t>: Out of all actual positive cases, how many did we catch?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Example:</a:t>
            </a:r>
            <a:r>
              <a:rPr lang="en">
                <a:solidFill>
                  <a:schemeClr val="dk1"/>
                </a:solidFill>
              </a:rPr>
              <a:t>Hospital has 100 patients with cancer, Model identified 98 of them (Recall = 98/100 = 98%)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Use Case</a:t>
            </a:r>
            <a:r>
              <a:rPr lang="en">
                <a:solidFill>
                  <a:schemeClr val="dk1"/>
                </a:solidFill>
              </a:rPr>
              <a:t>:Preferred when false negatives are very costly. High recall ensures we catch nearly all cancer cases.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536" name="Google Shape;536;g31ae112278b_0_23"/>
          <p:cNvSpPr txBox="1"/>
          <p:nvPr/>
        </p:nvSpPr>
        <p:spPr>
          <a:xfrm>
            <a:off x="4893675" y="1168300"/>
            <a:ext cx="3547200" cy="22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F1 Score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Definition</a:t>
            </a:r>
            <a:r>
              <a:rPr lang="en">
                <a:solidFill>
                  <a:schemeClr val="dk1"/>
                </a:solidFill>
              </a:rPr>
              <a:t>: Harmonic mean of precision and recall.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F1 Score = 2 * (Precision * Recall) / (Precision + Recall)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Use Case</a:t>
            </a:r>
            <a:r>
              <a:rPr lang="en">
                <a:solidFill>
                  <a:schemeClr val="dk1"/>
                </a:solidFill>
              </a:rPr>
              <a:t>: Perfect for fraud detection where both missing fraud and false alarms are costly.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6084e10c4_0_7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316084e10c4_0_7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Understanding RoBERTa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316084e10c4_0_7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316084e10c4_0_7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316084e10c4_0_7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6" name="Google Shape;546;g316084e10c4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316084e10c4_0_7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316084e10c4_0_7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9" name="Google Shape;549;g316084e10c4_0_7"/>
          <p:cNvSpPr txBox="1"/>
          <p:nvPr/>
        </p:nvSpPr>
        <p:spPr>
          <a:xfrm>
            <a:off x="331650" y="626325"/>
            <a:ext cx="88233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RoBERTa?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enhanced language model by 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 AI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improves BERT's performance through better training strategies.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Uses transformer architecture with self-attention to understand context, trained on 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160GB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diverse text data.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g316084e10c4_0_7"/>
          <p:cNvPicPr preferRelativeResize="0"/>
          <p:nvPr/>
        </p:nvPicPr>
        <p:blipFill rotWithShape="1">
          <a:blip r:embed="rId4">
            <a:alphaModFix/>
          </a:blip>
          <a:srcRect b="18113" l="0" r="0" t="0"/>
          <a:stretch/>
        </p:blipFill>
        <p:spPr>
          <a:xfrm>
            <a:off x="1510325" y="2317063"/>
            <a:ext cx="6698701" cy="20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19328a1ac7_0_54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319328a1ac7_0_54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Category Wise Metrics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319328a1ac7_0_54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319328a1ac7_0_54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g319328a1ac7_0_54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0" name="Google Shape;560;g319328a1ac7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319328a1ac7_0_54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319328a1ac7_0_54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3" name="Google Shape;563;g319328a1ac7_0_54"/>
          <p:cNvPicPr preferRelativeResize="0"/>
          <p:nvPr/>
        </p:nvPicPr>
        <p:blipFill rotWithShape="1">
          <a:blip r:embed="rId4">
            <a:alphaModFix/>
          </a:blip>
          <a:srcRect b="0" l="0" r="0" t="4825"/>
          <a:stretch/>
        </p:blipFill>
        <p:spPr>
          <a:xfrm>
            <a:off x="4937450" y="1068525"/>
            <a:ext cx="3758050" cy="30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319328a1ac7_0_54"/>
          <p:cNvSpPr txBox="1"/>
          <p:nvPr/>
        </p:nvSpPr>
        <p:spPr>
          <a:xfrm>
            <a:off x="243300" y="939425"/>
            <a:ext cx="4591500" cy="3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Top 5 Categories with F1-Score Above 0.80: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Categories like "POLITICS", "ENTERTAINMENT," and "PARENTS" have an F1-score above 0.80, showing strong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Good Performance with Smaller Datasets</a:t>
            </a:r>
            <a:r>
              <a:rPr lang="en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Categories with fewer examples, such as "QUEER VOICES" and "BLACK VOICES," still maintain an F1-score above 0.60.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84dc82c1e_0_13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3184dc82c1e_0_13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Company Overview &amp; Challenges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3184dc82c1e_0_13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3184dc82c1e_0_13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3184dc82c1e_0_13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" name="Google Shape;95;g3184dc82c1e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3184dc82c1e_0_13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3184dc82c1e_0_13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g3184dc82c1e_0_13"/>
          <p:cNvSpPr txBox="1"/>
          <p:nvPr/>
        </p:nvSpPr>
        <p:spPr>
          <a:xfrm>
            <a:off x="417350" y="942238"/>
            <a:ext cx="36699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About </a:t>
            </a:r>
            <a:r>
              <a:rPr b="1" lang="en" sz="1600"/>
              <a:t>Inshorts</a:t>
            </a:r>
            <a:endParaRPr b="1"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Leading news aggregation platform.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Transforms news into 60-words or lesser bite-sized formats.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Challenges Faced by the Company</a:t>
            </a:r>
            <a:endParaRPr b="1"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Manual Processing of News Articles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Misclassification of Articles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Declining User Engagement</a:t>
            </a:r>
            <a:endParaRPr/>
          </a:p>
        </p:txBody>
      </p:sp>
      <p:pic>
        <p:nvPicPr>
          <p:cNvPr id="99" name="Google Shape;99;g3184dc82c1e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7257" y="798250"/>
            <a:ext cx="4607268" cy="35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3bbdb54d6_0_1402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313bbdb54d6_0_1402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Why</a:t>
            </a:r>
            <a:r>
              <a:rPr lang="en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is </a:t>
            </a:r>
            <a:r>
              <a:rPr b="0" i="0" lang="en" sz="2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 Engagement</a:t>
            </a:r>
            <a:r>
              <a:rPr lang="en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" sz="2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Declining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313bbdb54d6_0_1402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313bbdb54d6_0_1402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313bbdb54d6_0_1402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" name="Google Shape;109;g313bbdb54d6_0_14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313bbdb54d6_0_1402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313bbdb54d6_0_1402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g313bbdb54d6_0_1402"/>
          <p:cNvSpPr txBox="1"/>
          <p:nvPr/>
        </p:nvSpPr>
        <p:spPr>
          <a:xfrm>
            <a:off x="448500" y="2664975"/>
            <a:ext cx="25845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is This Happening?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313bbdb54d6_0_1402"/>
          <p:cNvSpPr txBox="1"/>
          <p:nvPr/>
        </p:nvSpPr>
        <p:spPr>
          <a:xfrm>
            <a:off x="448500" y="767488"/>
            <a:ext cx="29604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Frustration Cycle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g313bbdb54d6_0_14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625" y="1131975"/>
            <a:ext cx="7626173" cy="1563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313bbdb54d6_0_14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338" y="3037281"/>
            <a:ext cx="4268524" cy="145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ae112278b_0_1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31ae112278b_0_1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31ae112278b_0_1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31ae112278b_0_1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31ae112278b_0_1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g31ae112278b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31ae112278b_0_1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31ae112278b_0_1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g31ae112278b_0_1"/>
          <p:cNvSpPr txBox="1"/>
          <p:nvPr/>
        </p:nvSpPr>
        <p:spPr>
          <a:xfrm>
            <a:off x="448500" y="1916925"/>
            <a:ext cx="32967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400">
                <a:solidFill>
                  <a:srgbClr val="1B2A40"/>
                </a:solidFill>
              </a:rPr>
              <a:t>Machine Learning: The Future of News Classification</a:t>
            </a:r>
            <a:endParaRPr b="1" sz="2400">
              <a:solidFill>
                <a:srgbClr val="1B2A40"/>
              </a:solidFill>
            </a:endParaRPr>
          </a:p>
        </p:txBody>
      </p:sp>
      <p:pic>
        <p:nvPicPr>
          <p:cNvPr id="129" name="Google Shape;129;g31ae112278b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60800"/>
            <a:ext cx="4275901" cy="427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5b036cc21_0_12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315b036cc21_0_12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is News </a:t>
            </a:r>
            <a:r>
              <a:rPr b="0" i="0" lang="en" sz="2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Multi-</a:t>
            </a:r>
            <a:r>
              <a:rPr b="0" i="0" lang="en" sz="2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 Classification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15b036cc21_0_12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315b036cc21_0_12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15b036cc21_0_12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g315b036cc21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315b036cc21_0_12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315b036cc21_0_12"/>
          <p:cNvSpPr txBox="1"/>
          <p:nvPr/>
        </p:nvSpPr>
        <p:spPr>
          <a:xfrm>
            <a:off x="448500" y="931125"/>
            <a:ext cx="38178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intelligent system that 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automatically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categorizes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news articles into predefined classes.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leverages advanced ML techniques for 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accurate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classification.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</a:rPr>
              <a:t>Real-time </a:t>
            </a:r>
            <a:r>
              <a:rPr lang="en">
                <a:solidFill>
                  <a:schemeClr val="dk1"/>
                </a:solidFill>
              </a:rPr>
              <a:t>categorization of incoming news articles.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315b036cc21_0_12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g315b036cc21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4700" y="1189775"/>
            <a:ext cx="4490798" cy="25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ae112278b_0_46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1ae112278b_0_46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Technical 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1ae112278b_0_46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1ae112278b_0_46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1ae112278b_0_46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g31ae112278b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1ae112278b_0_46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31ae112278b_0_46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g31ae112278b_0_46"/>
          <p:cNvSpPr txBox="1"/>
          <p:nvPr/>
        </p:nvSpPr>
        <p:spPr>
          <a:xfrm>
            <a:off x="448500" y="931375"/>
            <a:ext cx="36822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Accurate Classification Models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an AI model to automatically classify news articles.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Continuous Model Improvement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Automatically retrain the classification model with new articles to enhance accuracy.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7" name="Google Shape;157;g31ae112278b_0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8762" y="856825"/>
            <a:ext cx="4706738" cy="3430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95fdc652d_0_25"/>
          <p:cNvSpPr/>
          <p:nvPr/>
        </p:nvSpPr>
        <p:spPr>
          <a:xfrm>
            <a:off x="-31479" y="0"/>
            <a:ext cx="91941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3195fdc652d_0_25"/>
          <p:cNvSpPr txBox="1"/>
          <p:nvPr/>
        </p:nvSpPr>
        <p:spPr>
          <a:xfrm>
            <a:off x="448500" y="35501"/>
            <a:ext cx="824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3195fdc652d_0_25"/>
          <p:cNvSpPr/>
          <p:nvPr/>
        </p:nvSpPr>
        <p:spPr>
          <a:xfrm>
            <a:off x="-2904" y="4618075"/>
            <a:ext cx="9153000" cy="525900"/>
          </a:xfrm>
          <a:prstGeom prst="rect">
            <a:avLst/>
          </a:prstGeom>
          <a:solidFill>
            <a:srgbClr val="1B2A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3195fdc652d_0_25"/>
          <p:cNvSpPr/>
          <p:nvPr/>
        </p:nvSpPr>
        <p:spPr>
          <a:xfrm>
            <a:off x="0" y="4715925"/>
            <a:ext cx="66987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3195fdc652d_0_25"/>
          <p:cNvSpPr txBox="1"/>
          <p:nvPr/>
        </p:nvSpPr>
        <p:spPr>
          <a:xfrm>
            <a:off x="417350" y="4706088"/>
            <a:ext cx="63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Copyright © 2023 Grazitti Interactive. The Information on the deck is proprietary to Grazitti Interactive.  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reproduction or distribution of the content without the company's consent is prohibited and may cause legal action.</a:t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g3195fdc652d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536" y="4737001"/>
            <a:ext cx="1770276" cy="3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195fdc652d_0_25"/>
          <p:cNvSpPr/>
          <p:nvPr/>
        </p:nvSpPr>
        <p:spPr>
          <a:xfrm>
            <a:off x="8769375" y="4715925"/>
            <a:ext cx="381300" cy="336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3195fdc652d_0_25"/>
          <p:cNvSpPr txBox="1"/>
          <p:nvPr/>
        </p:nvSpPr>
        <p:spPr>
          <a:xfrm>
            <a:off x="8547608" y="46939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g3195fdc652d_0_25"/>
          <p:cNvSpPr txBox="1"/>
          <p:nvPr/>
        </p:nvSpPr>
        <p:spPr>
          <a:xfrm>
            <a:off x="448500" y="1535925"/>
            <a:ext cx="28905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2400">
              <a:solidFill>
                <a:srgbClr val="1B2A4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2400">
              <a:solidFill>
                <a:srgbClr val="1B2A4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400">
                <a:solidFill>
                  <a:srgbClr val="1B2A40"/>
                </a:solidFill>
              </a:rPr>
              <a:t>Process Pipeline</a:t>
            </a:r>
            <a:endParaRPr b="1" sz="2400">
              <a:solidFill>
                <a:srgbClr val="1B2A40"/>
              </a:solidFill>
            </a:endParaRPr>
          </a:p>
        </p:txBody>
      </p:sp>
      <p:pic>
        <p:nvPicPr>
          <p:cNvPr id="171" name="Google Shape;171;g3195fdc652d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600" y="1313300"/>
            <a:ext cx="5238900" cy="209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